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50"/>
  </p:notesMasterIdLst>
  <p:sldIdLst>
    <p:sldId id="256" r:id="rId5"/>
    <p:sldId id="257" r:id="rId6"/>
    <p:sldId id="335" r:id="rId7"/>
    <p:sldId id="293" r:id="rId8"/>
    <p:sldId id="258" r:id="rId9"/>
    <p:sldId id="297" r:id="rId10"/>
    <p:sldId id="300" r:id="rId11"/>
    <p:sldId id="301" r:id="rId12"/>
    <p:sldId id="318" r:id="rId13"/>
    <p:sldId id="302" r:id="rId14"/>
    <p:sldId id="319" r:id="rId15"/>
    <p:sldId id="294" r:id="rId16"/>
    <p:sldId id="266" r:id="rId17"/>
    <p:sldId id="336" r:id="rId18"/>
    <p:sldId id="303" r:id="rId19"/>
    <p:sldId id="304" r:id="rId20"/>
    <p:sldId id="305" r:id="rId21"/>
    <p:sldId id="279" r:id="rId22"/>
    <p:sldId id="296" r:id="rId23"/>
    <p:sldId id="320" r:id="rId24"/>
    <p:sldId id="323" r:id="rId25"/>
    <p:sldId id="307" r:id="rId26"/>
    <p:sldId id="306" r:id="rId27"/>
    <p:sldId id="322" r:id="rId28"/>
    <p:sldId id="321" r:id="rId29"/>
    <p:sldId id="308" r:id="rId30"/>
    <p:sldId id="325" r:id="rId31"/>
    <p:sldId id="324" r:id="rId32"/>
    <p:sldId id="311" r:id="rId33"/>
    <p:sldId id="295" r:id="rId34"/>
    <p:sldId id="333" r:id="rId35"/>
    <p:sldId id="337" r:id="rId36"/>
    <p:sldId id="312" r:id="rId37"/>
    <p:sldId id="314" r:id="rId38"/>
    <p:sldId id="315" r:id="rId39"/>
    <p:sldId id="330" r:id="rId40"/>
    <p:sldId id="331" r:id="rId41"/>
    <p:sldId id="298" r:id="rId42"/>
    <p:sldId id="287" r:id="rId43"/>
    <p:sldId id="332" r:id="rId44"/>
    <p:sldId id="299" r:id="rId45"/>
    <p:sldId id="317" r:id="rId46"/>
    <p:sldId id="288" r:id="rId47"/>
    <p:sldId id="289" r:id="rId48"/>
    <p:sldId id="290" r:id="rId49"/>
  </p:sldIdLst>
  <p:sldSz cx="13004800" cy="9753600"/>
  <p:notesSz cx="6858000" cy="9144000"/>
  <p:defaultTextStyle>
    <a:defPPr>
      <a:defRPr lang="es-E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1086" y="9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52D08EA-FD68-CFCA-FAAC-01566EFBE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244FB28-6F0B-22CF-12CC-EB540C757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>
                <a:sym typeface="Avenir" charset="0"/>
              </a:rPr>
              <a:t>Click to edit Master text styles</a:t>
            </a:r>
          </a:p>
          <a:p>
            <a:pPr lvl="1"/>
            <a:r>
              <a:rPr lang="es-ES" altLang="es-ES" noProof="0">
                <a:sym typeface="Avenir" charset="0"/>
              </a:rPr>
              <a:t>Second level</a:t>
            </a:r>
          </a:p>
          <a:p>
            <a:pPr lvl="2"/>
            <a:r>
              <a:rPr lang="es-ES" altLang="es-ES" noProof="0">
                <a:sym typeface="Avenir" charset="0"/>
              </a:rPr>
              <a:t>Third level</a:t>
            </a:r>
          </a:p>
          <a:p>
            <a:pPr lvl="3"/>
            <a:r>
              <a:rPr lang="es-ES" altLang="es-ES" noProof="0">
                <a:sym typeface="Avenir" charset="0"/>
              </a:rPr>
              <a:t>Fourth level</a:t>
            </a:r>
          </a:p>
          <a:p>
            <a:pPr lvl="4"/>
            <a:r>
              <a:rPr lang="es-ES" altLang="es-ES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992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7270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122337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92068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11563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33827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1512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084915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93923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0EAE9-A64E-A6C2-9A48-E45D211A6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1281718B-E210-4A4E-131D-32A8625794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DAECD1B-3DAC-F3BA-1B36-D9627826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07065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452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CFCA5-1436-7ACD-46B3-4202910F3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2ABC448C-F259-C446-994E-1EBF0246D6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5B4EB77A-C3AB-ECBA-1F50-60B4F13D9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1805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495763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97173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63570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19492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129171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44EF6-83E5-137E-501F-7A6558E0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33209296-BD7A-FB2B-1475-77D4B0E1BC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30F54AE2-3D32-5D4C-EB01-1169C48C20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705687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E1FB3-C6AB-A2DD-E3C1-698700B7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1939CF3D-2ECF-9E97-9C52-84FE8298057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020C4B8-9F3E-398D-7976-D1CCFD3F5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217188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690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6203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0502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853178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44823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81458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1931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05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6718300"/>
            <a:ext cx="2616200" cy="260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6718300"/>
            <a:ext cx="7696200" cy="260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3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6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80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644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6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6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86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8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16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92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189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3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354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83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2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890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9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17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94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1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904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80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12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556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1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655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35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3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8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76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62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8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2597150"/>
            <a:ext cx="2803525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826135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9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6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99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2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6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6AE2569-3344-CD9D-4286-88FB7419B0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6FE7DA2-A339-34A8-9777-6A89023CB4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3EE4760-2551-8B67-6E45-AEBC393EAC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69ABD33-4B7D-BA71-72E7-F70BEE4440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6F5FB3-D916-7CD9-CD34-09B700941B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jpe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jpe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504D1083-6BFC-A584-D5B8-1677DCF1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3841750"/>
            <a:ext cx="10463213" cy="2068513"/>
          </a:xfrm>
        </p:spPr>
        <p:txBody>
          <a:bodyPr anchor="ctr"/>
          <a:lstStyle/>
          <a:p>
            <a:pPr defTabSz="250825" eaLnBrk="1"/>
            <a: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Herramienta de Automatización,</a:t>
            </a:r>
            <a:b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Monitoreo y Análisis de</a:t>
            </a:r>
            <a:b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Componentes y Artefactos basados</a:t>
            </a:r>
            <a:b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 dirty="0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 el Internet de las Cosas</a:t>
            </a:r>
            <a:endParaRPr lang="es-ES" altLang="es-ES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C7A477-6D46-BDB8-A2E5-CB529CC0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7253064"/>
            <a:ext cx="10464800" cy="1130300"/>
          </a:xfrm>
        </p:spPr>
        <p:txBody>
          <a:bodyPr numCol="2"/>
          <a:lstStyle/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Presentado por</a:t>
            </a: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Br. Pedro Boll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CI: 20.173.376 </a:t>
            </a:r>
          </a:p>
          <a:p>
            <a:pPr algn="ctr" defTabSz="414338" eaLnBrk="1">
              <a:spcBef>
                <a:spcPct val="0"/>
              </a:spcBef>
            </a:pP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Tutor:</a:t>
            </a: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Prof. Antonio Russoniello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E22418E4-E7E0-9697-C3BD-68863FAD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225"/>
            <a:ext cx="20320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4CF91FE7-6C4D-95CE-8380-4E32F7B7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49225"/>
            <a:ext cx="189865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>
            <a:extLst>
              <a:ext uri="{FF2B5EF4-FFF2-40B4-BE49-F238E27FC236}">
                <a16:creationId xmlns:a16="http://schemas.microsoft.com/office/drawing/2014/main" id="{FE72FC90-BF46-2BB6-3224-FBB54F76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49225"/>
            <a:ext cx="20701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6673AA-7071-F469-D677-E47377842107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6C9041-5615-8512-1E5C-0DC24BA47CAD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56657" y="2561568"/>
            <a:ext cx="10734376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Por el lado de los prototipos de dispositivos, estos deben cumplir lo siguiente: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Poder obtener datos reales sobre variables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ambientale</a:t>
            </a:r>
            <a:r>
              <a:rPr lang="es-ES" altLang="es-ES" sz="2600" dirty="0"/>
              <a:t>s a través del uso de sensores.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Realizar tareas que pueda alterar de alguna forma el ambiente haciendo uso de actuadores.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Posibilitar la capacidad de despliegue de los dispositivos en diferentes ambientes o distintas tareas.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Conectarse entre ellos usando algún protocolo o estándar libre de comunicación.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6656" y="120439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200" dirty="0"/>
              <a:t>Alcance (Prototipos de Dispositivos IoT)</a:t>
            </a:r>
            <a:endParaRPr kumimoji="0" lang="es-ES" altLang="es-E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81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2FF8E4-A61A-A976-4D5D-EB1CAC553B7B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39" y="2716560"/>
            <a:ext cx="10729193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sistema planteado debe tener la capacidad  de: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Permitir la observación de datos en tiempo real e históricos de dispositivos.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Posibilitar el monitoreo del estado actual de los sensores/actuadores presentes en los dispositivos.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Realizar el control (manual o automatizado) de tareas de los dispositivos conectados.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Tener </a:t>
            </a:r>
            <a:r>
              <a:rPr lang="es-ES" altLang="es-ES" sz="2600" dirty="0"/>
              <a:t>acceso a dichas capacidades de forma centralizada. 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222599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200" dirty="0"/>
              <a:t>Alcance (Software de Visualización, Monitoreo y Control)</a:t>
            </a:r>
            <a:endParaRPr kumimoji="0" lang="es-ES" altLang="es-E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9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C2566E-94BF-91DE-F272-21D95763C9C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Teórico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09BC7-64B8-6E8D-C368-9002A7D4DF1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1" y="2471737"/>
            <a:ext cx="10729192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El termino internet de las cosas engloba tanto a los dispositivos embebidos que utilizan servicios de comunicación ofrecidos por los protocolos de internet [1] como al marco de desarrollo en el que todas las cosas tienen una representación y una presencia en internet [2]. </a:t>
            </a:r>
          </a:p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Aquellos dispositivos y objetos cotidianos con capacidad de comunicarse entre si y con otras plataformas, con un poder de computo en crecimiento continuo y dotados de sensores y actuadores forman ya parte una revolución en cuanto al uso de la tecnología.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312217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2092" y="1253555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200" dirty="0"/>
              <a:t>Definición</a:t>
            </a:r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21AB103C-ED52-C1C3-E225-740D2D648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26" y="6472014"/>
            <a:ext cx="3902075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8">
            <a:extLst>
              <a:ext uri="{FF2B5EF4-FFF2-40B4-BE49-F238E27FC236}">
                <a16:creationId xmlns:a16="http://schemas.microsoft.com/office/drawing/2014/main" id="{C365CF80-2F2B-D38C-BBB3-E2A9E47E6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6279356"/>
            <a:ext cx="4030662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909BC7-64B8-6E8D-C368-9002A7D4DF1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312217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1283B4F3-F6AB-401E-AE01-74552F1EE55C}"/>
              </a:ext>
            </a:extLst>
          </p:cNvPr>
          <p:cNvSpPr>
            <a:spLocks/>
          </p:cNvSpPr>
          <p:nvPr/>
        </p:nvSpPr>
        <p:spPr bwMode="auto">
          <a:xfrm>
            <a:off x="1461840" y="1204764"/>
            <a:ext cx="7862887" cy="647700"/>
          </a:xfrm>
          <a:custGeom>
            <a:avLst/>
            <a:gdLst>
              <a:gd name="T0" fmla="*/ 3931444 w 21600"/>
              <a:gd name="T1" fmla="*/ 323850 h 21600"/>
              <a:gd name="T2" fmla="*/ 3931444 w 21600"/>
              <a:gd name="T3" fmla="*/ 323850 h 21600"/>
              <a:gd name="T4" fmla="*/ 3931444 w 21600"/>
              <a:gd name="T5" fmla="*/ 323850 h 21600"/>
              <a:gd name="T6" fmla="*/ 39314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200" dirty="0"/>
              <a:t>Características de los dispositivos IoT</a:t>
            </a:r>
          </a:p>
        </p:txBody>
      </p:sp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37147DE2-D3EC-19CE-7236-8194ABC80F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393963"/>
              </p:ext>
            </p:extLst>
          </p:nvPr>
        </p:nvGraphicFramePr>
        <p:xfrm>
          <a:off x="3157547" y="2140496"/>
          <a:ext cx="6689706" cy="6688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0" imgH="0" progId="MSGraph.Chart.8">
                  <p:embed/>
                </p:oleObj>
              </mc:Choice>
              <mc:Fallback>
                <p:oleObj name="Chart" r:id="rId7" imgW="0" imgH="0" progId="MSGraph.Chart.8">
                  <p:embed/>
                  <p:pic>
                    <p:nvPicPr>
                      <p:cNvPr id="10248" name="Object 7">
                        <a:extLst>
                          <a:ext uri="{FF2B5EF4-FFF2-40B4-BE49-F238E27FC236}">
                            <a16:creationId xmlns:a16="http://schemas.microsoft.com/office/drawing/2014/main" id="{91333F83-D611-8EA6-0D02-68C450558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547" y="2140496"/>
                        <a:ext cx="6689706" cy="6688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4791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24120B-7DCD-6101-6FD4-CEAB29E8E713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15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541" y="2637221"/>
            <a:ext cx="10873507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Los seres humanos podemos comprender mucho más rapidamente la información si somos capaces de visualizarla. Las herramientas que ofrecen esa capacidad de organizarla son llamadas herramientas de visualización.</a:t>
            </a:r>
          </a:p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Ofrecen amplia gama de modos de presentar datos, dependiendo del tipo y el objetivo que se busca al mostrarlos.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801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Herramientas de Visualización </a:t>
            </a:r>
          </a:p>
        </p:txBody>
      </p:sp>
      <p:pic>
        <p:nvPicPr>
          <p:cNvPr id="1026" name="Picture 2" descr="Grafana OSS | Leading observability tool for visualizations &amp; dashboards">
            <a:extLst>
              <a:ext uri="{FF2B5EF4-FFF2-40B4-BE49-F238E27FC236}">
                <a16:creationId xmlns:a16="http://schemas.microsoft.com/office/drawing/2014/main" id="{C4952398-B6D2-F172-3E99-F30605D9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08" y="5799446"/>
            <a:ext cx="3013744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 qué elegir Tableau?">
            <a:extLst>
              <a:ext uri="{FF2B5EF4-FFF2-40B4-BE49-F238E27FC236}">
                <a16:creationId xmlns:a16="http://schemas.microsoft.com/office/drawing/2014/main" id="{2F433142-EB5B-F528-34A6-1D8A3AFD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949" y="5799446"/>
            <a:ext cx="2725712" cy="17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tics is Simpler Than You Think with Metabase | AWS Startups Blog">
            <a:extLst>
              <a:ext uri="{FF2B5EF4-FFF2-40B4-BE49-F238E27FC236}">
                <a16:creationId xmlns:a16="http://schemas.microsoft.com/office/drawing/2014/main" id="{E5608564-BEA8-C94A-C562-86A99FFE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291" y="5806679"/>
            <a:ext cx="3354660" cy="16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64AD7-73E6-018F-420D-5E69F0740CEE}"/>
              </a:ext>
            </a:extLst>
          </p:cNvPr>
          <p:cNvSpPr txBox="1"/>
          <p:nvPr/>
        </p:nvSpPr>
        <p:spPr>
          <a:xfrm>
            <a:off x="5173328" y="7522821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Tableau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FA9C3-7891-4846-42C0-4F3622605C1D}"/>
              </a:ext>
            </a:extLst>
          </p:cNvPr>
          <p:cNvSpPr txBox="1"/>
          <p:nvPr/>
        </p:nvSpPr>
        <p:spPr>
          <a:xfrm>
            <a:off x="1545308" y="7528178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Grafana</a:t>
            </a:r>
            <a:endParaRPr lang="es-E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FB8D5-494A-809A-1375-11B378A97EBF}"/>
              </a:ext>
            </a:extLst>
          </p:cNvPr>
          <p:cNvSpPr txBox="1"/>
          <p:nvPr/>
        </p:nvSpPr>
        <p:spPr>
          <a:xfrm>
            <a:off x="8980749" y="7469624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Metabase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6572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F071A7-D54C-2DE4-BC93-C933A6805A4E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6730" y="2712644"/>
            <a:ext cx="1098245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m</a:t>
            </a:r>
            <a:r>
              <a:rPr lang="es-ES" altLang="es-ES" sz="2600" dirty="0" err="1"/>
              <a:t>onitoreo</a:t>
            </a:r>
            <a:r>
              <a:rPr lang="es-ES" altLang="es-ES" sz="2600" dirty="0"/>
              <a:t> de procesos, componentes, artefactos o dispositivos no es algo nuevo. Dependiendo del área podemos encontrar multitud de herramientas que permiten realizar esto.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0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2030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Monitoreo </a:t>
            </a:r>
          </a:p>
        </p:txBody>
      </p:sp>
      <p:pic>
        <p:nvPicPr>
          <p:cNvPr id="2050" name="Picture 2" descr="Aplicación PRTG para desktop">
            <a:extLst>
              <a:ext uri="{FF2B5EF4-FFF2-40B4-BE49-F238E27FC236}">
                <a16:creationId xmlns:a16="http://schemas.microsoft.com/office/drawing/2014/main" id="{B3926532-F2C3-5568-9DF5-2D1EDD7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4580191"/>
            <a:ext cx="5255924" cy="3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69367-9438-8D5B-FF61-45527EE8FAA8}"/>
              </a:ext>
            </a:extLst>
          </p:cNvPr>
          <p:cNvSpPr txBox="1"/>
          <p:nvPr/>
        </p:nvSpPr>
        <p:spPr>
          <a:xfrm>
            <a:off x="2445065" y="7893374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PRTG</a:t>
            </a:r>
          </a:p>
        </p:txBody>
      </p:sp>
      <p:sp>
        <p:nvSpPr>
          <p:cNvPr id="10" name="AutoShape 10" descr="open source monitoring system">
            <a:extLst>
              <a:ext uri="{FF2B5EF4-FFF2-40B4-BE49-F238E27FC236}">
                <a16:creationId xmlns:a16="http://schemas.microsoft.com/office/drawing/2014/main" id="{BF9B046A-DE52-5070-342B-3EDE30211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5A5EB-4843-1F38-F077-EF938F750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0180" y="4781874"/>
            <a:ext cx="5013220" cy="311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79AAD-FCF9-09C9-4B5C-2D98270F78AF}"/>
              </a:ext>
            </a:extLst>
          </p:cNvPr>
          <p:cNvSpPr txBox="1"/>
          <p:nvPr/>
        </p:nvSpPr>
        <p:spPr>
          <a:xfrm>
            <a:off x="8449918" y="7842037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Nagios</a:t>
            </a:r>
          </a:p>
        </p:txBody>
      </p:sp>
    </p:spTree>
    <p:extLst>
      <p:ext uri="{BB962C8B-B14F-4D97-AF65-F5344CB8AC3E}">
        <p14:creationId xmlns:p14="http://schemas.microsoft.com/office/powerpoint/2010/main" val="987468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078F51-47CF-7A38-7032-277E2895E23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42713" y="2854197"/>
            <a:ext cx="10942962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el caso del control de dispositivos y la automatización de tareas, una herramienta que sea capaz de ser flexible ante las diferentes arquitecturas, protocolos y estándares que pueden presentar los artefactos es indispensable, pero a su vez las hacen herramientas complejas de uso y en general se requiere cierto conocimiento técnico para manejarlas.   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0" y="238622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Control </a:t>
            </a:r>
          </a:p>
        </p:txBody>
      </p:sp>
      <p:pic>
        <p:nvPicPr>
          <p:cNvPr id="3074" name="Picture 2" descr="Getting Started with Rule Engine | ThingsBoard Community Edition">
            <a:extLst>
              <a:ext uri="{FF2B5EF4-FFF2-40B4-BE49-F238E27FC236}">
                <a16:creationId xmlns:a16="http://schemas.microsoft.com/office/drawing/2014/main" id="{849C50F0-2463-34ED-1F2F-DD02B0AB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92" y="5397839"/>
            <a:ext cx="4935739" cy="2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oT Visual Programming Environment Node-RED Hits 1.0">
            <a:extLst>
              <a:ext uri="{FF2B5EF4-FFF2-40B4-BE49-F238E27FC236}">
                <a16:creationId xmlns:a16="http://schemas.microsoft.com/office/drawing/2014/main" id="{C5BDACC4-59A7-B488-725A-A6B9CD8B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96" y="5397839"/>
            <a:ext cx="5151981" cy="27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380A0-A484-8DD1-A38F-DDC0E9A2E038}"/>
              </a:ext>
            </a:extLst>
          </p:cNvPr>
          <p:cNvSpPr txBox="1"/>
          <p:nvPr/>
        </p:nvSpPr>
        <p:spPr>
          <a:xfrm>
            <a:off x="2571289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ThinkBoard</a:t>
            </a:r>
            <a:endParaRPr lang="es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AB8F7-A0DF-44F7-1855-F3D92CB80333}"/>
              </a:ext>
            </a:extLst>
          </p:cNvPr>
          <p:cNvSpPr txBox="1"/>
          <p:nvPr/>
        </p:nvSpPr>
        <p:spPr>
          <a:xfrm>
            <a:off x="8435614" y="8204776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Node</a:t>
            </a:r>
            <a:r>
              <a:rPr lang="es-ES" sz="1600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2217191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A77115-6B68-0CC7-5A6A-6663481CA9A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18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93385" y="2506663"/>
            <a:ext cx="10985679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Las placas programables son microcontroladores y microcomputadores  utilizados para realizar prototipos de estos dispositivos a un bajo costo más conocidas son placas Arduino y o </a:t>
            </a:r>
            <a:r>
              <a:rPr lang="es-ES" altLang="es-ES" sz="2600" dirty="0" err="1"/>
              <a:t>SoC</a:t>
            </a:r>
            <a:r>
              <a:rPr lang="es-ES" altLang="es-ES" sz="2600" dirty="0"/>
              <a:t> como los Raspberry Pi, creados bajo la idea de ser hardware abierto y con los cuales se puede probar la electrónica básica, sensores y actuadores necesarios para automatizar procesos. 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Placas Programables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10785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3200" dirty="0"/>
              <a:t>¿Qué son las placas programables?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354CBFF0-69F0-87D2-8B57-09A076387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850" y="7032923"/>
            <a:ext cx="18986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43397C4-0123-8666-FC9D-35398E6C0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00" y="6917035"/>
            <a:ext cx="1616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CBCBD3B-2E4D-91CA-EC6C-874E33462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762" y="5680373"/>
            <a:ext cx="24272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46DC426-34A9-B049-B510-CB1CA63CD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00" y="5204123"/>
            <a:ext cx="243046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DDF193ED-03F4-C4D9-B023-1265F3F16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816" y="5154415"/>
            <a:ext cx="26797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A6939EF-7FFF-FE0F-1155-9ED2CA220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87" y="5350173"/>
            <a:ext cx="26812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B06854-5937-EBD6-8A71-DA2AD257B346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Metodológico y Herramientas de Desarrollo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1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668" y="1732757"/>
            <a:ext cx="11099800" cy="6284913"/>
          </a:xfrm>
        </p:spPr>
        <p:txBody>
          <a:bodyPr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Introducción.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Planteamiento del Problema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Análisis del Problema.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Objetivos del Trabajo Especial de Grado.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Alcance.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Teórico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Internet de las Cosas.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Visualización, Monitoreo y Control.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Placas Programables.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Metodológico y Herramientas de Desarrollo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Diseño e Implementación.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Desarrollo.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Entorno de Pruebas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2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268288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Agenda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D94FC-C54D-3C60-DC81-26D1DECC51D4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26623" y="2690417"/>
            <a:ext cx="10897939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la implementación se uso una metodología ágil en la que se plantearon tareas dentro de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dos semanas de duración donde se busco realizar entregables incrementables.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su totalidad el desarrollo termino llevando tres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para el desarrollo de los prototipos funcionales en los dispositivos IoT y cuatro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para el desarrollo de la aplicación web.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4098" name="Picture 2" descr="Imágenes De Metodologia Agil">
            <a:extLst>
              <a:ext uri="{FF2B5EF4-FFF2-40B4-BE49-F238E27FC236}">
                <a16:creationId xmlns:a16="http://schemas.microsoft.com/office/drawing/2014/main" id="{D42F92B1-6B84-207F-52B0-54811CEB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17" y="5298677"/>
            <a:ext cx="3951238" cy="361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00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E5180D-FEFF-F60F-E773-39707E9F5A1A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79874"/>
            <a:ext cx="11025447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diseño de</a:t>
            </a:r>
            <a:r>
              <a:rPr lang="es-ES" altLang="es-ES" sz="2600" dirty="0"/>
              <a:t> se comenzó por los prototipos funcionales de dispositivos IoT. En el diseño se busco establecer el uso de diferentes enfoques tecnológicos (microcontroladores y microcomputadores) y sus componentes (sensores diferentes para medir las mismas variables, actuadores para cambiar el ambiente). Por el lado de las comunicaciones y para simplificar se planteo el uso de un solo tipo de protocolo.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125781"/>
            <a:ext cx="11061700" cy="870699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Diseño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AD712-2F67-EFD2-AC45-48951BA60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69" y="5830590"/>
            <a:ext cx="2284825" cy="204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EE572-D7D2-6ABD-31FF-7898526BE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79" y="5668231"/>
            <a:ext cx="2718398" cy="20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DE26E-1574-ED78-0846-FD1E5B963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63" y="5738707"/>
            <a:ext cx="2284825" cy="213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11DE5-8FCF-A43F-5616-ACEBCC4CC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138" y="5816190"/>
            <a:ext cx="2905038" cy="17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2AF54-9636-C720-F37D-C97E64A51556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Se crearon cuatro prototipos de dispositivos, dos de ellos con tipo de sensores espejo para poder medir la diferencias en los datos reportados por sensores en dos ubicaciones distintas y dos sensores dedicados a la seguridad, uno dedicado a sensores y actuadores para acceso y uno para hacer de cámara de seguridad inteligente.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de Dispositivos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59863-1547-DEBF-44F3-0FE9C90CE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08" y="4876800"/>
            <a:ext cx="4396389" cy="3297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AF5CBC-C5C5-5568-7391-4B80CA999B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24" y="4876800"/>
            <a:ext cx="4396389" cy="32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3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2630D2-9018-3972-05A3-A3577DA6759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89372" y="2695402"/>
            <a:ext cx="11061700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el caso de la aplicación web, la meta fue ser capaz de centralizar las herramientas de visualización de datos y de monitoreo y control de dispositivos de forma embebida.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También se tuvo en cuenta una estructura monolítica basada en módulos de manera que pueda crecer de manera orgánica en términos de tecnologías y protocolos a implementar.   </a:t>
            </a: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</a:t>
            </a:r>
            <a:r>
              <a:rPr lang="es-ES" altLang="es-ES" dirty="0"/>
              <a:t>D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iseño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de la </a:t>
            </a:r>
            <a:r>
              <a:rPr lang="es-ES" altLang="es-ES" dirty="0"/>
              <a:t>A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plicación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</a:t>
            </a:r>
            <a:r>
              <a:rPr lang="es-ES" altLang="es-ES" dirty="0"/>
              <a:t>W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eb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</a:t>
            </a: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560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932E46-0F3D-12A0-E842-63633EA9262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2"/>
            <a:ext cx="11099800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9907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</a:t>
            </a:r>
            <a:r>
              <a:rPr lang="es-ES" altLang="es-ES" dirty="0"/>
              <a:t>D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iseño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de la </a:t>
            </a:r>
            <a:r>
              <a:rPr lang="es-ES" altLang="es-ES" dirty="0"/>
              <a:t>A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plicación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</a:t>
            </a:r>
            <a:r>
              <a:rPr lang="es-ES" altLang="es-ES" dirty="0"/>
              <a:t>W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eb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</a:t>
            </a:r>
          </a:p>
        </p:txBody>
      </p:sp>
      <p:sp>
        <p:nvSpPr>
          <p:cNvPr id="21" name="AutoShape 5">
            <a:extLst>
              <a:ext uri="{FF2B5EF4-FFF2-40B4-BE49-F238E27FC236}">
                <a16:creationId xmlns:a16="http://schemas.microsoft.com/office/drawing/2014/main" id="{7CBD59F6-E126-AA3B-E69E-5AD50DC80713}"/>
              </a:ext>
            </a:extLst>
          </p:cNvPr>
          <p:cNvSpPr>
            <a:spLocks/>
          </p:cNvSpPr>
          <p:nvPr/>
        </p:nvSpPr>
        <p:spPr bwMode="auto">
          <a:xfrm>
            <a:off x="1484597" y="2644552"/>
            <a:ext cx="10778443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implementar la arquitectura anterior se acordó el uso de tecnologías de contenedores para las aplicaciones de control, visualización y monitoreo elegidas para ser integradas dentro de la interfaz web.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el almacenamiento de información en todo el sistema se definió usar dos bases de datos: una base de datos para los elementos del sistema web y otra con la tarea de almacenar los datos de los sensores. Finalmente un intermediario que controle la comunicación entre los dispositivos y el sistema.</a:t>
            </a:r>
          </a:p>
        </p:txBody>
      </p:sp>
    </p:spTree>
    <p:extLst>
      <p:ext uri="{BB962C8B-B14F-4D97-AF65-F5344CB8AC3E}">
        <p14:creationId xmlns:p14="http://schemas.microsoft.com/office/powerpoint/2010/main" val="163772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5D2279-2424-64C0-BA71-5C4829A48651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50679"/>
            <a:ext cx="10874375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la visualización de datos la herramienta seleccionada fue </a:t>
            </a:r>
            <a:r>
              <a:rPr lang="es-ES" altLang="es-ES" sz="2600" dirty="0" err="1"/>
              <a:t>Grafana</a:t>
            </a:r>
            <a:r>
              <a:rPr lang="es-ES" altLang="es-ES" sz="2600" dirty="0"/>
              <a:t> un software de código abierto capaz de crear cuadros de mando con gráficos. En el caso de la herramienta de control se escogió la herramienta de automatización de tareas </a:t>
            </a:r>
            <a:r>
              <a:rPr lang="es-ES" altLang="es-ES" sz="2600" dirty="0" err="1"/>
              <a:t>Node</a:t>
            </a:r>
            <a:r>
              <a:rPr lang="es-ES" altLang="es-ES" sz="2600" dirty="0"/>
              <a:t>-Red. Para la comunicación de los dispositivos y el sistema web se escogió el protocolo MQTT.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1840" y="30511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89087-F019-0A5C-8CC3-AF8C33B0F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25" y="4795303"/>
            <a:ext cx="8545950" cy="4268528"/>
          </a:xfrm>
          <a:prstGeom prst="rect">
            <a:avLst/>
          </a:prstGeom>
        </p:spPr>
      </p:pic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34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201EA4-B86B-FBCB-EC9C-D15DB3DE5C5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872887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Para el caso de las herramientas de hardware se conto con un microcontrolador Arduino Uno. Fue programada bajo el lenguaje de programación de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Arduin</a:t>
            </a:r>
            <a:r>
              <a:rPr lang="es-ES" altLang="es-ES" sz="2600" dirty="0"/>
              <a:t>o para poder comunicarse con los sensores y actuadores.</a:t>
            </a:r>
            <a:endParaRPr lang="es-ES" altLang="es-ES" dirty="0"/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el resto de los dispositivos se hizo uso de microcomputadores Raspberry Pi: dos del tipo modelo 3B y dos del tipo Zero. Al ser computadores estos usaron un derivado del sistema operativo Debian llamado Raspberry Pi OS (otrora Raspbian). Para programar el comportamiento de los sensores y actuadores se crearon varios scripts en el lenguaje de programación Python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352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Hardware</a:t>
            </a:r>
          </a:p>
        </p:txBody>
      </p:sp>
    </p:spTree>
    <p:extLst>
      <p:ext uri="{BB962C8B-B14F-4D97-AF65-F5344CB8AC3E}">
        <p14:creationId xmlns:p14="http://schemas.microsoft.com/office/powerpoint/2010/main" val="230042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5934FF-6CA0-6858-858D-B93E89A3D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DE893E-E95E-3842-AD07-172D6F39E96C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ADB51775-A7EB-BAB0-91F2-5DD386892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B1F2DA38-1FA9-6EA7-6FF9-A23D5A1AA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61281A0A-E1EC-A797-C5E9-6F3BED41D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FB2E5AEA-49A0-4C8A-464D-30E9B7C3B32D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EA339B45-79D2-FA64-A0D7-292B16F54466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729192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La aplicación web fue creada en el lenguaje de programación Python bajo el framework Django. La base de datos para administración del sistema web escogido fue </a:t>
            </a:r>
            <a:r>
              <a:rPr lang="es-ES" altLang="es-ES" sz="2600" dirty="0" err="1"/>
              <a:t>Postrgresql</a:t>
            </a:r>
            <a:r>
              <a:rPr lang="es-ES" altLang="es-ES" sz="2600" dirty="0"/>
              <a:t>, por su facilidad de uso y robustez. Para los datos provenientes de sensores y actuadores se opto por utilizar la base de datos NoSQL </a:t>
            </a:r>
            <a:r>
              <a:rPr lang="es-ES" altLang="es-ES" sz="2600" dirty="0" err="1"/>
              <a:t>InfluxDB</a:t>
            </a:r>
            <a:r>
              <a:rPr lang="es-ES" altLang="es-ES" sz="2600" dirty="0"/>
              <a:t> basada en series de tiempo.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Con respecto a las aplicaciones integradas al sistema, estás fueron desplegadas haciendo uso de contenedores Docker orquestados a través de la tecnología Docker </a:t>
            </a:r>
            <a:r>
              <a:rPr lang="es-ES" altLang="es-ES" sz="2600" dirty="0" err="1"/>
              <a:t>Compose</a:t>
            </a:r>
            <a:r>
              <a:rPr lang="es-ES" altLang="es-ES" sz="2600" dirty="0"/>
              <a:t>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Por ultimo, la comunicación fue datos estuvo a cargo de la implementación </a:t>
            </a:r>
            <a:r>
              <a:rPr lang="es-ES" altLang="es-ES" sz="2600" dirty="0" err="1"/>
              <a:t>Mosquitto</a:t>
            </a:r>
            <a:r>
              <a:rPr lang="es-ES" altLang="es-ES" sz="2600" dirty="0"/>
              <a:t> del </a:t>
            </a:r>
            <a:r>
              <a:rPr lang="es-ES" altLang="es-ES" sz="2600" dirty="0" err="1"/>
              <a:t>procotolo</a:t>
            </a:r>
            <a:r>
              <a:rPr lang="es-ES" altLang="es-ES" sz="2600" dirty="0"/>
              <a:t> MQTT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D25CBFD1-3D4A-A317-A850-2A99EBBCCB2C}"/>
              </a:ext>
            </a:extLst>
          </p:cNvPr>
          <p:cNvSpPr>
            <a:spLocks/>
          </p:cNvSpPr>
          <p:nvPr/>
        </p:nvSpPr>
        <p:spPr bwMode="auto">
          <a:xfrm>
            <a:off x="1460352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B452370-CD60-FFD5-22E1-C64732C84F57}"/>
              </a:ext>
            </a:extLst>
          </p:cNvPr>
          <p:cNvSpPr>
            <a:spLocks/>
          </p:cNvSpPr>
          <p:nvPr/>
        </p:nvSpPr>
        <p:spPr bwMode="auto">
          <a:xfrm>
            <a:off x="1389832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</a:t>
            </a:r>
            <a:r>
              <a:rPr lang="es-ES" altLang="es-ES" dirty="0" err="1"/>
              <a:t>Soft</a:t>
            </a:r>
            <a:r>
              <a:rPr kumimoji="0" lang="es-ES" altLang="es-E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ware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696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C4B09-4B22-8497-C71A-B3F5D328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8B05D2-E265-DEBB-5B3A-DB6C8EABD853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ABEC95CE-6E66-0628-1C86-5F611B393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8F8543C2-9BE4-7818-7151-5871B188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105A9B7C-634A-4509-FFB8-46291CAE2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D13EC361-CB91-6E1E-CB5E-4F00F2301652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E1B894AC-A914-C730-51C9-6E87D28D9AAE}"/>
              </a:ext>
            </a:extLst>
          </p:cNvPr>
          <p:cNvSpPr>
            <a:spLocks/>
          </p:cNvSpPr>
          <p:nvPr/>
        </p:nvSpPr>
        <p:spPr bwMode="auto">
          <a:xfrm>
            <a:off x="1460673" y="307456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9C06E0D9-782C-079F-037E-098B1DBA8486}"/>
              </a:ext>
            </a:extLst>
          </p:cNvPr>
          <p:cNvSpPr>
            <a:spLocks/>
          </p:cNvSpPr>
          <p:nvPr/>
        </p:nvSpPr>
        <p:spPr bwMode="auto">
          <a:xfrm>
            <a:off x="1417637" y="1251110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prototipos de dispositivos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A56DE8-9E87-B195-4BCB-ED95F8ADA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643" y="4580881"/>
            <a:ext cx="2795501" cy="37273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946F5-00CC-EC73-3A1F-3FDCA190B6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52" y="4564361"/>
            <a:ext cx="2813807" cy="3751742"/>
          </a:xfrm>
          <a:prstGeom prst="rect">
            <a:avLst/>
          </a:prstGeom>
        </p:spPr>
      </p:pic>
      <p:sp>
        <p:nvSpPr>
          <p:cNvPr id="2" name="AutoShape 5">
            <a:extLst>
              <a:ext uri="{FF2B5EF4-FFF2-40B4-BE49-F238E27FC236}">
                <a16:creationId xmlns:a16="http://schemas.microsoft.com/office/drawing/2014/main" id="{E0A4ABD9-5951-C8CF-5D21-84791B93BAC7}"/>
              </a:ext>
            </a:extLst>
          </p:cNvPr>
          <p:cNvSpPr>
            <a:spLocks/>
          </p:cNvSpPr>
          <p:nvPr/>
        </p:nvSpPr>
        <p:spPr bwMode="auto">
          <a:xfrm>
            <a:off x="1462435" y="2654300"/>
            <a:ext cx="10512573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armaron </a:t>
            </a:r>
            <a:r>
              <a:rPr lang="es-ES" altLang="es-ES" sz="2600" dirty="0"/>
              <a:t>cuatro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dispositivos distintos: dos con tareas de monitoreo de variables ambientales y dos dedicados a tareas de vigilancia y seguridad. Uno de cada categoría fue colocado en el interior y en el exterior de</a:t>
            </a:r>
            <a:r>
              <a:rPr lang="es-ES" altLang="es-ES" sz="2600" dirty="0"/>
              <a:t>l hogar para comparar las diferencias entre entornos. 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99748-E70E-61FC-D287-DEB9FDA7C8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367" y="4547841"/>
            <a:ext cx="2820281" cy="376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91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B71694-FD41-2176-D28A-21465657D96B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8012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 aplicación web fue desplegada en un Raspberry Pi Modelo 3B que fungió de punto de acceso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WiFi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para los dispositivos. La aplicación Integró un flujo de control, un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dashboard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de visualización y una interfaz de control para los dispositivos. Contó con el uso de un usuario administrador de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sistem</a:t>
            </a:r>
            <a:r>
              <a:rPr lang="es-ES" altLang="es-ES" sz="2600" dirty="0"/>
              <a:t>a, así como un usuario con solo roles de visualización de las interfaces.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comprobó que ca</a:t>
            </a:r>
            <a:r>
              <a:rPr lang="es-ES" altLang="es-ES" sz="2600" dirty="0"/>
              <a:t>da herramienta a integrar pudiese cumplir con el propósito por la que fue elegida de manera individual y luego se hizo una prueba </a:t>
            </a:r>
            <a:r>
              <a:rPr lang="es-ES" altLang="es-ES" sz="2600" dirty="0" err="1"/>
              <a:t>end</a:t>
            </a:r>
            <a:r>
              <a:rPr lang="es-ES" altLang="es-ES" sz="2600" dirty="0"/>
              <a:t> </a:t>
            </a:r>
            <a:r>
              <a:rPr lang="es-ES" altLang="es-ES" sz="2600" dirty="0" err="1"/>
              <a:t>to</a:t>
            </a:r>
            <a:r>
              <a:rPr lang="es-ES" altLang="es-ES" sz="2600" dirty="0"/>
              <a:t> </a:t>
            </a:r>
            <a:r>
              <a:rPr lang="es-ES" altLang="es-ES" sz="2600" dirty="0" err="1"/>
              <a:t>end</a:t>
            </a:r>
            <a:r>
              <a:rPr lang="es-ES" altLang="es-ES" sz="2600" dirty="0"/>
              <a:t> durante un periodo de cinco meses con la integración realizada en los puntos de interés anteriormente mencionados.</a:t>
            </a: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389832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</a:t>
            </a:r>
            <a:r>
              <a:rPr lang="es-ES" altLang="es-ES" dirty="0"/>
              <a:t>software HAMACA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10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6CFFA-F51B-D0CD-4E5D-1420B89C6BE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3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268288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Agenda</a:t>
            </a:r>
            <a:endParaRPr lang="es-ES" alt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F145A-AF8F-05A1-E2D2-B87313403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428" y="869429"/>
            <a:ext cx="11099800" cy="6286500"/>
          </a:xfrm>
        </p:spPr>
        <p:txBody>
          <a:bodyPr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Aplicativo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Prototipos de Dispositivos IoT.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 de Automatización, Monitoreo y Análisis de Componentes y Artefactos.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Resultados.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Conclusiones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Trabajos Futuros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Referencias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75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51ACFA-B4C6-6E44-E973-FC653710F9D8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Aplicativo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1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FD0D13-904F-665D-D3CE-652CD0BB445D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50187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Cronograma de actividades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Actividades </a:t>
            </a:r>
            <a:r>
              <a:rPr lang="es-ES" altLang="es-ES" dirty="0"/>
              <a:t>establecidas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para el trabajo de investigación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2283EFF-5372-D98D-560C-AE3E78F35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31866"/>
              </p:ext>
            </p:extLst>
          </p:nvPr>
        </p:nvGraphicFramePr>
        <p:xfrm>
          <a:off x="1615664" y="2212504"/>
          <a:ext cx="10431352" cy="59655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94217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24753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1238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Levantamiento de requerimientos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974540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Instalación y despliegue de Infraestructura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29718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Diseño y prototipado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108195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scripts para sensores, actuadores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2 y 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7111285"/>
                  </a:ext>
                </a:extLst>
              </a:tr>
              <a:tr h="819192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back-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del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847509"/>
                  </a:ext>
                </a:extLst>
              </a:tr>
              <a:tr h="1028009">
                <a:tc>
                  <a:txBody>
                    <a:bodyPr/>
                    <a:lstStyle/>
                    <a:p>
                      <a:r>
                        <a:rPr lang="es-ES" sz="2000" dirty="0"/>
                        <a:t>Captura de datos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Doce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 a 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166644"/>
                  </a:ext>
                </a:extLst>
              </a:tr>
              <a:tr h="58743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proceso de obtención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60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56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FD0D13-904F-665D-D3CE-652CD0BB445D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50187" y="298137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Cronograma de actividades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50187" y="1171707"/>
            <a:ext cx="11279976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Actividades </a:t>
            </a:r>
            <a:r>
              <a:rPr lang="es-ES" altLang="es-ES" dirty="0"/>
              <a:t>establecidas</a:t>
            </a:r>
            <a:r>
              <a:rPr kumimoji="0" lang="es-ES" altLang="es-E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para el trabajo de investigación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05B3941-D285-AECB-6692-15D73BFB0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19947"/>
              </p:ext>
            </p:extLst>
          </p:nvPr>
        </p:nvGraphicFramePr>
        <p:xfrm>
          <a:off x="1605856" y="2263986"/>
          <a:ext cx="10441160" cy="59845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20680">
                  <a:extLst>
                    <a:ext uri="{9D8B030D-6E8A-4147-A177-3AD203B41FA5}">
                      <a16:colId xmlns:a16="http://schemas.microsoft.com/office/drawing/2014/main" val="151308349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444690699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734080442"/>
                    </a:ext>
                  </a:extLst>
                </a:gridCol>
              </a:tblGrid>
              <a:tr h="740606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Actividad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Tiempo Estimado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Sprint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46224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Implementación base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53488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gestión de aplicación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566920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visualización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124054"/>
                  </a:ext>
                </a:extLst>
              </a:tr>
              <a:tr h="987183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control y automatización de dispositivos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178271"/>
                  </a:ext>
                </a:extLst>
              </a:tr>
              <a:tr h="713046">
                <a:tc>
                  <a:txBody>
                    <a:bodyPr/>
                    <a:lstStyle/>
                    <a:p>
                      <a:r>
                        <a:rPr lang="es-ES" sz="2000" dirty="0"/>
                        <a:t>Desarrollo de módulo de redes y comunicación de datos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Una semana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422037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Documentación de desarrollo de aplicación web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7 y Sprint 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155254"/>
                  </a:ext>
                </a:extLst>
              </a:tr>
              <a:tr h="557973">
                <a:tc>
                  <a:txBody>
                    <a:bodyPr/>
                    <a:lstStyle/>
                    <a:p>
                      <a:r>
                        <a:rPr lang="es-ES" sz="2000" dirty="0"/>
                        <a:t>Pruebas de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to</a:t>
                      </a:r>
                      <a:r>
                        <a:rPr lang="es-ES" sz="2000" dirty="0"/>
                        <a:t> </a:t>
                      </a:r>
                      <a:r>
                        <a:rPr lang="es-ES" sz="2000" dirty="0" err="1"/>
                        <a:t>end</a:t>
                      </a:r>
                      <a:r>
                        <a:rPr lang="es-ES" sz="2000" dirty="0"/>
                        <a:t> de todos los flujos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Tres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8 y sprint 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300287"/>
                  </a:ext>
                </a:extLst>
              </a:tr>
              <a:tr h="753806">
                <a:tc>
                  <a:txBody>
                    <a:bodyPr/>
                    <a:lstStyle/>
                    <a:p>
                      <a:r>
                        <a:rPr lang="es-ES" sz="2000" dirty="0"/>
                        <a:t>Recolección de resultados del proyecto de investigación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Dos semanas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2000" dirty="0"/>
                        <a:t>Sprint 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27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76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6AB624-E1DD-3397-06CD-B7145DADA2C6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51272" y="2644552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crearon cuatro prototipos funcionales de dispositivos IoT. </a:t>
            </a:r>
            <a:r>
              <a:rPr lang="es-ES" altLang="es-ES" sz="2600" dirty="0"/>
              <a:t>Dos de ellos en equidad de tipo de sensores (ambientales) y dos enfocados en el tópico de la seguridad.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Prototipos de Dispositivos IoT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198711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¿Qué prototipos fueron creados?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EDAC5-D07F-277F-389C-479501AEB3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167" y="3912078"/>
            <a:ext cx="4082335" cy="2296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F210B-580A-AD8B-E355-2A3C234531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32" y="3899342"/>
            <a:ext cx="4104975" cy="23090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DF2D3-78BB-7B4B-BC26-1DC77A774A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86" y="6388968"/>
            <a:ext cx="3662841" cy="27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2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4F4C87-2F09-E402-EB73-1DCEAB9D79E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374008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Demostración de la Aplicación Web HAMACA</a:t>
            </a:r>
            <a:endParaRPr kumimoji="0" lang="es-ES" altLang="es-ES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4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BAD259-5E51-76CE-4F34-4BF1A38BC51B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 desarrollaron scripts para 18 sensores y actuadores distintos. Durante l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 operación de los prototipos de dispositivos IoT llevó a la obtención de 2.6 GB de datos no estructurados, 3.1 GB en formato de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im</a:t>
            </a:r>
            <a:r>
              <a:rPr lang="es-ES" altLang="es-ES" sz="2600" dirty="0"/>
              <a:t>á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genes y de 1.7 GB en formato de </a:t>
            </a:r>
            <a:r>
              <a:rPr lang="es-ES" altLang="es-ES" sz="2600" dirty="0"/>
              <a:t>vi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deo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.</a:t>
            </a:r>
          </a:p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La elección de las herramientas de visualización, monitoreo y control fueron influenciadas por las características de los datos y la forma de comunicación de los prototipos.</a:t>
            </a:r>
          </a:p>
          <a:p>
            <a:pPr marL="457200" indent="-457200" algn="just" eaLnBrk="1">
              <a:spcBef>
                <a:spcPts val="4000"/>
              </a:spcBef>
              <a:buFont typeface="Arial" panose="020B0604020202020204" pitchFamily="34" charset="0"/>
              <a:buChar char="•"/>
              <a:defRPr/>
            </a:pPr>
            <a:r>
              <a:rPr lang="es-ES" altLang="es-ES" sz="2600" dirty="0"/>
              <a:t>La captura de información se realizó durante 8 meses.</a:t>
            </a:r>
          </a:p>
          <a:p>
            <a:pPr marR="0" lvl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Resultados Obtenidos de los Prototipos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4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F20AE-D717-739E-7105-6160BED37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6FCA3B-6245-7391-13BA-B87BA16F5F25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D6B22B6B-6219-29BE-E8FD-DF8E6E0A3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AEAB7A8F-4A40-0AED-5C6F-147E5E540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8B2C2E7A-A275-3869-AC0A-7E6B0519AB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10A6F904-1A06-19D8-AFB6-B8E6850AA85D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4C295969-63B1-4918-44C2-99DB6614FA54}"/>
              </a:ext>
            </a:extLst>
          </p:cNvPr>
          <p:cNvSpPr>
            <a:spLocks/>
          </p:cNvSpPr>
          <p:nvPr/>
        </p:nvSpPr>
        <p:spPr bwMode="auto">
          <a:xfrm>
            <a:off x="1461840" y="264455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La aplicación web fue construida haciendo uso de la metodología ágil Scrum, en un periodo de 6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2 semanas para un total de tiempo de 3 meses de desarrollo, prueba y despliegue continuo en entregables incrementales.</a:t>
            </a:r>
          </a:p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 separó la aplicación web del </a:t>
            </a:r>
            <a:r>
              <a:rPr lang="es-ES" altLang="es-ES" sz="2600" dirty="0" err="1"/>
              <a:t>backend</a:t>
            </a:r>
            <a:r>
              <a:rPr lang="es-ES" altLang="es-ES" sz="2600" dirty="0"/>
              <a:t> de ingesta de los datos provenientes de los dispositivos de forma que solo la base de datos basadas en serie de tiempo fuese el elemento base común a ellos.</a:t>
            </a:r>
          </a:p>
          <a:p>
            <a:pPr marR="0" lvl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EFB67D93-3BEB-FD5E-7B3F-FB3734005593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9ABB87D9-A254-CC4C-AA4C-FFDF85C3FE95}"/>
              </a:ext>
            </a:extLst>
          </p:cNvPr>
          <p:cNvSpPr>
            <a:spLocks/>
          </p:cNvSpPr>
          <p:nvPr/>
        </p:nvSpPr>
        <p:spPr bwMode="auto">
          <a:xfrm>
            <a:off x="1417364" y="120476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Resultados Obtenidos en la Aplicación Web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994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FB24C0-9EB6-A69A-231C-DC2304EEB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CB5EAA-6775-7EBB-31C6-88A15AA79EFA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7D7300DF-191A-D9DA-0C6A-CA43FB2E2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66241F5B-F5D3-DB9E-8DFC-16CEC43A0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F1741EFE-7530-5237-956B-AD2AAA88F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3DC625F-8728-915C-1AD2-ACBD51059724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2A549986-4073-4305-69F0-28871EF03E71}"/>
              </a:ext>
            </a:extLst>
          </p:cNvPr>
          <p:cNvSpPr>
            <a:spLocks/>
          </p:cNvSpPr>
          <p:nvPr/>
        </p:nvSpPr>
        <p:spPr bwMode="auto">
          <a:xfrm>
            <a:off x="1460673" y="2674392"/>
            <a:ext cx="10657184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 utilizó contenedores exitosamente para poder brindar portabilidad e independencia al sistema.</a:t>
            </a:r>
          </a:p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 creó un </a:t>
            </a:r>
            <a:r>
              <a:rPr lang="es-ES" altLang="es-ES" sz="2600" dirty="0" err="1"/>
              <a:t>dashboard</a:t>
            </a:r>
            <a:r>
              <a:rPr lang="es-ES" altLang="es-ES" sz="2600" dirty="0"/>
              <a:t> donde se podía visualizar el estatus de los 18 sensores y actuadores en los dispositivos, un panel de control para los actuadores así como también y 12 flujos de automatización basados en comportamiento de los dispositivos y sus datos.</a:t>
            </a:r>
          </a:p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 gestionaron 2 usuarios para la gestión de la aplicación para validar los roles y privilegios sobre los datos e información dentro del sistema.</a:t>
            </a:r>
          </a:p>
          <a:p>
            <a:pPr marL="457200" marR="0" lvl="0" indent="-4572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ES" altLang="es-ES" sz="2600" dirty="0"/>
          </a:p>
          <a:p>
            <a:pPr marR="0" lvl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tabLst/>
              <a:defRPr/>
            </a:pPr>
            <a:endParaRPr lang="es-ES" altLang="es-ES" sz="2600" dirty="0"/>
          </a:p>
          <a:p>
            <a:pPr marR="0" lvl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5FD8399B-B2C7-F9FA-0BF0-EFA983FD6B71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D9FF034A-27E3-1291-2D03-2112418DEE52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Resultados Obtenidos en la Aplicación Web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458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2F7587-727C-03BD-4C25-F76B7C617C7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66097" y="9269287"/>
            <a:ext cx="352327" cy="355725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Conclusiones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09D8E-6199-51D1-AE76-94FAB4D2511C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61412565-C861-0301-6221-3422F8EF15DA}"/>
              </a:ext>
            </a:extLst>
          </p:cNvPr>
          <p:cNvSpPr>
            <a:spLocks/>
          </p:cNvSpPr>
          <p:nvPr/>
        </p:nvSpPr>
        <p:spPr bwMode="auto">
          <a:xfrm>
            <a:off x="6317456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39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9C967FC0-47DF-6659-9071-2CCEB8C7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B39EB88A-9858-0049-AAEF-1842E3DFC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0788689C-B0E4-7CD6-5662-C3F5EEC9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7A84175B-88F9-95CC-28B2-06EE2D72200C}"/>
              </a:ext>
            </a:extLst>
          </p:cNvPr>
          <p:cNvSpPr>
            <a:spLocks/>
          </p:cNvSpPr>
          <p:nvPr/>
        </p:nvSpPr>
        <p:spPr bwMode="auto">
          <a:xfrm>
            <a:off x="1462088" y="1924472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indent="-457200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Este trabajo de investigación permitió demostrar la factibilidad del desarrollo de una herramienta centralizada de visualización de datos, monitoreo y gestión de procesos concernientes a dispositivos IoT.</a:t>
            </a:r>
          </a:p>
          <a:p>
            <a:pPr marL="457200" indent="-457200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El desarrollo de prototipos de dispositivos IoT permitió identificar las fortalezas y debilidades de los enfoques utilizados para medir y controlar estos artefactos.</a:t>
            </a:r>
          </a:p>
          <a:p>
            <a:pPr marL="457200" indent="-457200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Por el lado del desarrollo de la aplicación web se demostró que es posible integrar en un software que pueda orquestar e integrar herramientas existentes para tareas especificas como visualización de datos, automatización de procesos, monitoreo y control de dispositivos.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96FDF6F-113E-C4B1-39A1-EBF19DBC19B3}"/>
              </a:ext>
            </a:extLst>
          </p:cNvPr>
          <p:cNvSpPr>
            <a:spLocks/>
          </p:cNvSpPr>
          <p:nvPr/>
        </p:nvSpPr>
        <p:spPr bwMode="auto">
          <a:xfrm>
            <a:off x="1462088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Conclusiones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232267-66A2-454E-AADD-D882319D3B8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sz="7600" b="1" dirty="0"/>
              <a:t>Introducción</a:t>
            </a:r>
            <a:endParaRPr lang="es-ES" altLang="es-ES" sz="7600" dirty="0"/>
          </a:p>
        </p:txBody>
      </p:sp>
    </p:spTree>
    <p:extLst>
      <p:ext uri="{BB962C8B-B14F-4D97-AF65-F5344CB8AC3E}">
        <p14:creationId xmlns:p14="http://schemas.microsoft.com/office/powerpoint/2010/main" val="119004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3CABE0-0F6A-F681-A065-61065FEC4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CB4DE5-BBC5-9D2C-7DB0-640BCC949465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0482" name="AutoShape 1">
            <a:extLst>
              <a:ext uri="{FF2B5EF4-FFF2-40B4-BE49-F238E27FC236}">
                <a16:creationId xmlns:a16="http://schemas.microsoft.com/office/drawing/2014/main" id="{2EC48EEE-3182-5726-99F0-2B141F07BB7C}"/>
              </a:ext>
            </a:extLst>
          </p:cNvPr>
          <p:cNvSpPr>
            <a:spLocks/>
          </p:cNvSpPr>
          <p:nvPr/>
        </p:nvSpPr>
        <p:spPr bwMode="auto">
          <a:xfrm>
            <a:off x="6317456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40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CFB1D7A4-840B-888E-44CF-90C787F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08304AFC-CC05-8CDC-DA4F-C20D09EA9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B4E397BA-843C-DEFD-B86E-AE7A88271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1EE78B84-43C9-6A3F-D2F4-FD213D36B5FB}"/>
              </a:ext>
            </a:extLst>
          </p:cNvPr>
          <p:cNvSpPr>
            <a:spLocks/>
          </p:cNvSpPr>
          <p:nvPr/>
        </p:nvSpPr>
        <p:spPr bwMode="auto">
          <a:xfrm>
            <a:off x="1462088" y="1924472"/>
            <a:ext cx="10728944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indent="-457200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HAMACA puede ser una alternativa viable para poder centralizar las operaciones inherentes a dispositivos IoT y dentro de un esquema flexible en términos de las herramientas a integrar y módulos presentes.</a:t>
            </a:r>
          </a:p>
          <a:p>
            <a:pPr marL="457200" indent="-457200" algn="just" eaLnBrk="1">
              <a:spcBef>
                <a:spcPts val="3900"/>
              </a:spcBef>
              <a:buFont typeface="Arial" panose="020B0604020202020204" pitchFamily="34" charset="0"/>
              <a:buChar char="•"/>
            </a:pPr>
            <a:r>
              <a:rPr lang="es-ES" altLang="es-ES" sz="2600" dirty="0"/>
              <a:t>Finalmente se puede aprovechar las funcionalidades desarrolladas anteriormente dentro del ámbito académico, investigativo, industrial o uso personal.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DF21A26-D32F-4DDB-9C2F-F21CF7F7E48C}"/>
              </a:ext>
            </a:extLst>
          </p:cNvPr>
          <p:cNvSpPr>
            <a:spLocks/>
          </p:cNvSpPr>
          <p:nvPr/>
        </p:nvSpPr>
        <p:spPr bwMode="auto">
          <a:xfrm>
            <a:off x="1462088" y="310630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Conclusiones</a:t>
            </a:r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0998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CC88C4-1C43-BD66-8211-01284223F95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261351"/>
            <a:ext cx="344611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231771-B827-84D6-88A2-0626F28EC08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460673" y="2644552"/>
            <a:ext cx="10874375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Entre los trabajos futuros que este trabajo de investigación abre la oportunidad se sugieren los siguientes:</a:t>
            </a:r>
          </a:p>
          <a:p>
            <a:pPr marL="571500" marR="0" lvl="0" indent="-5715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Desarrollar nuevas interfaces que permitan y conectarse a dispositivos que utilicen otros protocolos y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est</a:t>
            </a:r>
            <a:r>
              <a:rPr lang="es-ES" altLang="es-ES" sz="2600" dirty="0"/>
              <a:t>á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ndares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distintos a MQTT.</a:t>
            </a:r>
          </a:p>
          <a:p>
            <a:pPr marL="571500" marR="0" lvl="0" indent="-5715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Simplificar y mejorar la interfaz grafica de la aplicación web.</a:t>
            </a:r>
          </a:p>
          <a:p>
            <a:pPr marL="571500" marR="0" lvl="0" indent="-5715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Desarrollar e integrar nuevas funcionalidades que ayuden a m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itigar</a:t>
            </a: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 vulnerabilidades inherentes al uso de un sistema web.</a:t>
            </a:r>
          </a:p>
          <a:p>
            <a:pPr marL="571500" marR="0" lvl="0" indent="-57150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Nuevos módulos de procesamiento que aprovechen los datos generados. </a:t>
            </a: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460673" y="2682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417364" y="1204392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Trabajos futuros para investigar y desarrollar</a:t>
            </a:r>
            <a:endParaRPr kumimoji="0" lang="es-ES" altLang="es-E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592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8B3F07-DFC8-D430-8D2C-0E4C75026C2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21506" name="Picture 1">
            <a:extLst>
              <a:ext uri="{FF2B5EF4-FFF2-40B4-BE49-F238E27FC236}">
                <a16:creationId xmlns:a16="http://schemas.microsoft.com/office/drawing/2014/main" id="{78AFA7B1-1008-EAFE-47A3-D19DB357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37CB9D61-6C02-E969-8D5B-4210357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6989D402-BCA7-8C65-8E21-93DC85762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4">
            <a:extLst>
              <a:ext uri="{FF2B5EF4-FFF2-40B4-BE49-F238E27FC236}">
                <a16:creationId xmlns:a16="http://schemas.microsoft.com/office/drawing/2014/main" id="{89022ACD-F17F-406A-1CD6-FE75A913C4A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FA30950-4D07-48D1-82A1-BBBC932A18EF}" type="slidenum">
              <a:rPr lang="es-ES" altLang="es-ES" sz="1800"/>
              <a:pPr eaLnBrk="1"/>
              <a:t>43</a:t>
            </a:fld>
            <a:endParaRPr lang="es-ES" altLang="es-ES"/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CFB5A11C-0729-CA54-3F68-32CB8D516158}"/>
              </a:ext>
            </a:extLst>
          </p:cNvPr>
          <p:cNvSpPr>
            <a:spLocks/>
          </p:cNvSpPr>
          <p:nvPr/>
        </p:nvSpPr>
        <p:spPr bwMode="auto">
          <a:xfrm>
            <a:off x="1475705" y="1969640"/>
            <a:ext cx="10874375" cy="7756525"/>
          </a:xfrm>
          <a:custGeom>
            <a:avLst/>
            <a:gdLst>
              <a:gd name="T0" fmla="*/ 5695950 w 21600"/>
              <a:gd name="T1" fmla="*/ 3878263 h 21600"/>
              <a:gd name="T2" fmla="*/ 5695950 w 21600"/>
              <a:gd name="T3" fmla="*/ 3878263 h 21600"/>
              <a:gd name="T4" fmla="*/ 5695950 w 21600"/>
              <a:gd name="T5" fmla="*/ 3878263 h 21600"/>
              <a:gd name="T6" fmla="*/ 5695950 w 21600"/>
              <a:gd name="T7" fmla="*/ 38782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[1] H. </a:t>
            </a:r>
            <a:r>
              <a:rPr lang="es-ES" altLang="es-ES" sz="2100" dirty="0" err="1"/>
              <a:t>Tschofenig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others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Architectural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Considerations</a:t>
            </a:r>
            <a:r>
              <a:rPr lang="es-ES" altLang="es-ES" sz="2100" dirty="0"/>
              <a:t> in Smart </a:t>
            </a:r>
            <a:r>
              <a:rPr lang="es-ES" altLang="es-ES" sz="2100" dirty="0" err="1"/>
              <a:t>Object</a:t>
            </a:r>
            <a:r>
              <a:rPr lang="es-ES" altLang="es-ES" sz="2100" dirty="0"/>
              <a:t> </a:t>
            </a:r>
            <a:r>
              <a:rPr lang="es-ES" altLang="es-ES" sz="2100" dirty="0" err="1"/>
              <a:t>Networking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Internet </a:t>
            </a:r>
            <a:r>
              <a:rPr lang="es-ES" altLang="es-ES" sz="2100" dirty="0" err="1"/>
              <a:t>Architecture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Board</a:t>
            </a:r>
            <a:r>
              <a:rPr lang="es-ES" altLang="es-ES" sz="2100" dirty="0"/>
              <a:t>, Marzo 2015.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[2] 	Sector de Normalización de las Telecomunicaciones de la UIT. Descripción general de Internet de los objetos.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</a:t>
            </a:r>
            <a:r>
              <a:rPr lang="es-ES" altLang="es-ES" sz="2100" dirty="0" err="1"/>
              <a:t>Union</a:t>
            </a:r>
            <a:r>
              <a:rPr lang="es-ES" altLang="es-ES" sz="2100" dirty="0"/>
              <a:t> Internacional de Telecomunicaciones, Junio 2012. 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[3]  Ari </a:t>
            </a:r>
            <a:r>
              <a:rPr lang="es-ES" altLang="es-ES" sz="2100" dirty="0" err="1"/>
              <a:t>Keranen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Carsten</a:t>
            </a:r>
            <a:r>
              <a:rPr lang="es-ES" altLang="es-ES" sz="2100" dirty="0"/>
              <a:t> Bormann. Internet </a:t>
            </a:r>
            <a:r>
              <a:rPr lang="es-ES" altLang="es-ES" sz="2100" dirty="0" err="1"/>
              <a:t>of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Things</a:t>
            </a:r>
            <a:r>
              <a:rPr lang="es-ES" altLang="es-ES" sz="2100" dirty="0"/>
              <a:t>: </a:t>
            </a:r>
            <a:r>
              <a:rPr lang="es-ES" altLang="es-ES" sz="2100" dirty="0" err="1"/>
              <a:t>Standards</a:t>
            </a:r>
            <a:r>
              <a:rPr lang="es-ES" altLang="es-ES" sz="2100" dirty="0"/>
              <a:t> and </a:t>
            </a:r>
            <a:r>
              <a:rPr lang="es-ES" altLang="es-ES" sz="2100" dirty="0" err="1"/>
              <a:t>Guidance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from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the</a:t>
            </a:r>
            <a:r>
              <a:rPr lang="es-ES" altLang="es-ES" sz="2100" dirty="0"/>
              <a:t> IETF. http://www.internetsociety.org/publications/ietf-journal-april-2016/internet-things-standards-and-guidance-ietf, Abril 2016. </a:t>
            </a:r>
          </a:p>
          <a:p>
            <a:pPr algn="l" eaLnBrk="1">
              <a:spcBef>
                <a:spcPts val="900"/>
              </a:spcBef>
            </a:pPr>
            <a:br>
              <a:rPr lang="es-ES" altLang="es-ES" sz="900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</a:b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  <a:p>
            <a:pPr algn="l" eaLnBrk="1">
              <a:spcBef>
                <a:spcPts val="900"/>
              </a:spcBef>
            </a:pP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A7958CDC-A366-3898-66B7-4F3273B25CB2}"/>
              </a:ext>
            </a:extLst>
          </p:cNvPr>
          <p:cNvSpPr>
            <a:spLocks/>
          </p:cNvSpPr>
          <p:nvPr/>
        </p:nvSpPr>
        <p:spPr bwMode="auto">
          <a:xfrm>
            <a:off x="1460673" y="269554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Referencias</a:t>
            </a:r>
            <a:endParaRPr lang="es-ES" altLang="es-E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56BAB4-6EB8-6D09-8B45-C6FE1E22121F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2530" name="Rectangle 1">
            <a:extLst>
              <a:ext uri="{FF2B5EF4-FFF2-40B4-BE49-F238E27FC236}">
                <a16:creationId xmlns:a16="http://schemas.microsoft.com/office/drawing/2014/main" id="{8297B725-C02D-54B9-05B0-DC02059B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s-ES" altLang="es-ES" b="1" dirty="0"/>
              <a:t>Preguntas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B24DC96-81AA-ED8D-5EA6-05FD1B30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F7921687-E2F3-C7B4-CFBE-A6673DA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8BEB10AC-F1D8-5712-86D0-97CD3BD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FA591-D0CA-D20C-36A4-E1F1CC45306E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23554" name="Rectangle 1">
            <a:extLst>
              <a:ext uri="{FF2B5EF4-FFF2-40B4-BE49-F238E27FC236}">
                <a16:creationId xmlns:a16="http://schemas.microsoft.com/office/drawing/2014/main" id="{CD6DBC6A-601D-27B2-5C26-11D4CAA0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3225800"/>
            <a:ext cx="11428412" cy="3302000"/>
          </a:xfrm>
        </p:spPr>
        <p:txBody>
          <a:bodyPr/>
          <a:lstStyle/>
          <a:p>
            <a:pPr eaLnBrk="1"/>
            <a:r>
              <a:rPr lang="es-ES" altLang="es-ES" b="1" dirty="0"/>
              <a:t>Muchas gracias por su atención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D53CE06F-EC67-91F6-1CD6-72854E1D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3">
            <a:extLst>
              <a:ext uri="{FF2B5EF4-FFF2-40B4-BE49-F238E27FC236}">
                <a16:creationId xmlns:a16="http://schemas.microsoft.com/office/drawing/2014/main" id="{E14CF7DB-630B-4193-2A14-5D74C4E9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4D0B95D5-5656-58B1-E32E-EF569B3B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702BC-D5C6-7B37-E8BD-96DFA26D2842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ED7FD56-378F-4E30-B59B-0CB3F21245E7}" type="slidenum">
              <a:rPr lang="es-ES" altLang="es-ES" sz="1800"/>
              <a:pPr eaLnBrk="1"/>
              <a:t>5</a:t>
            </a:fld>
            <a:endParaRPr lang="es-ES" altLang="es-ES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B292E481-F087-851B-F49C-3484C5C55DA0}"/>
              </a:ext>
            </a:extLst>
          </p:cNvPr>
          <p:cNvSpPr>
            <a:spLocks/>
          </p:cNvSpPr>
          <p:nvPr/>
        </p:nvSpPr>
        <p:spPr bwMode="auto">
          <a:xfrm>
            <a:off x="1533848" y="268288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Introducción</a:t>
            </a: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4E3F067E-510E-950B-DB03-D132B3B1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848" y="1618235"/>
            <a:ext cx="10729192" cy="6568330"/>
          </a:xfrm>
        </p:spPr>
        <p:txBody>
          <a:bodyPr anchor="t"/>
          <a:lstStyle/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Dia tras día, la cantidad de dispositivos que se conectan a internet se incrementa en cantidad y en variedad. Los artefactos que ahora poseen capacidades extendidas mas allá de su especificación original gracias a la presencia de sensores, actuadores. 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El volumen de datos que se generan a partir de ellos crea dificultades para analizarlos u observarlos en tiempo real. La capacidad de controlarlos a todos de manera adecuada y de generar procesos automatizados también se vuelve una tarea compleja.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Se ha diseñado y creado una alternativa de software que permite centralizar la observación de datos y el control de dispositivos, utilizando un escenario realista con prototipos funcionales.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F6C3A0-6603-546D-B1F6-A3F7AA8A5608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1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2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A393E4-1DCF-B1FA-85A5-A90F34D90771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3012107"/>
            <a:ext cx="10874375" cy="6058868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Es común ver artefactos con capacidades extendidas de las que originalmente fueron diseñados. La posibilidad de medir variables contextuales gracias a sensores o de actuar sobre el ambiente con actuadores, junto con la capacidad de conectarse a internet hacen que dichos dispositivos  denominados “inteligentes” puedan llevar a cabo tareas de manera muy eficiente.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Sin embargo la masificación de este tipo de tecnología ha traído retos en lo que respecta a la observabilidad de las operaciones y la información asociada a dichos dispositivos.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276400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200" dirty="0"/>
              <a:t>Análisis del Problema</a:t>
            </a:r>
            <a:endParaRPr kumimoji="0" lang="es-ES" altLang="es-E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8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7AA5D4-90C7-B3E1-CBE8-3048247A45B9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81311" y="2975768"/>
            <a:ext cx="10637714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t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busca proveer un software que pueda ofrecer la capacidad de observación de datos tanto en tiempo real, como histórica de sensores de dispositivo</a:t>
            </a:r>
            <a:r>
              <a:rPr lang="es-ES" altLang="es-ES" sz="2600" dirty="0"/>
              <a:t>s inteligentes así como también la posibilidad de monitorear el estado actual de los mismos y poder controlarlos de manera centralizada y flexible, bajo el marco de un escenario realista haciendo uso de prototipos funcionales de dispositivos basados en el concepto del internet de las cosas  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50187" y="1236661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200" dirty="0"/>
              <a:t>Objetivo del Trabajo Especial de Grado</a:t>
            </a:r>
            <a:endParaRPr kumimoji="0" lang="es-ES" altLang="es-E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21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20143-7DAA-F93B-0F2F-2F73A52CB15B}"/>
              </a:ext>
            </a:extLst>
          </p:cNvPr>
          <p:cNvSpPr/>
          <p:nvPr/>
        </p:nvSpPr>
        <p:spPr bwMode="auto">
          <a:xfrm>
            <a:off x="11644325" y="9485312"/>
            <a:ext cx="1360475" cy="24085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50800" tIns="50800" rIns="50800" bIns="50800" numCol="1" rtlCol="0" anchor="ctr" anchorCtr="0" compatLnSpc="1">
            <a:prstTxWarp prst="textNoShape">
              <a:avLst/>
            </a:prstTxWarp>
          </a:bodyPr>
          <a:lstStyle/>
          <a:p>
            <a:pPr marL="22860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39" y="2356520"/>
            <a:ext cx="10657185" cy="5986860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Construir prototipos funcionales de dispositivos IoT para la captura de datos y que sean capaces de modificar su ambiente.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Establecer una arquitectura para una solución modular para un sistema visualización de datos y monitoreo y control de dispositivos IoT.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Seleccionar y utilizar herramientas de código libre de cara a la capacidad de observabilidad, control  y automatización requeridos. 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Crear una interfaz donde se puedan acceder de manera centralizada las herramientas seleccionadas cuya integración permita explotar las ventajas de cada una. 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Validar con los prototipos el funcionamiento transversal de la solución.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247652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200" dirty="0"/>
              <a:t>Objetivos Específicos del Trabajo Especial de Grado</a:t>
            </a:r>
            <a:endParaRPr kumimoji="0" lang="es-ES" altLang="es-E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21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2891</Words>
  <Application>Microsoft Office PowerPoint</Application>
  <PresentationFormat>Custom</PresentationFormat>
  <Paragraphs>267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Avenir</vt:lpstr>
      <vt:lpstr>Courier New</vt:lpstr>
      <vt:lpstr>Helvetica</vt:lpstr>
      <vt:lpstr>Helvetica Light</vt:lpstr>
      <vt:lpstr>Helvetica Neue</vt:lpstr>
      <vt:lpstr>Times</vt:lpstr>
      <vt:lpstr>Office Theme</vt:lpstr>
      <vt:lpstr>Office Theme</vt:lpstr>
      <vt:lpstr>Office Theme</vt:lpstr>
      <vt:lpstr>Office Theme</vt:lpstr>
      <vt:lpstr>Chart</vt:lpstr>
      <vt:lpstr>Herramienta de Automatización, Monitoreo y Análisis de Componentes y Artefactos basados en el Internet de las Cosas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de Internet de las Cosas Optimizado para Computación en la Niebla bajo Ambientes Domoticos</dc:title>
  <dc:creator>Pedro Luis Boll Lugo</dc:creator>
  <cp:lastModifiedBy>Pedro Luis Boll Lugo</cp:lastModifiedBy>
  <cp:revision>67</cp:revision>
  <dcterms:modified xsi:type="dcterms:W3CDTF">2024-04-01T02:28:16Z</dcterms:modified>
</cp:coreProperties>
</file>